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8" r:id="rId4"/>
    <p:sldId id="274" r:id="rId5"/>
    <p:sldId id="273" r:id="rId6"/>
    <p:sldId id="263" r:id="rId7"/>
    <p:sldId id="268" r:id="rId8"/>
    <p:sldId id="270" r:id="rId9"/>
    <p:sldId id="277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8461A-29B2-4D1E-A258-89955EBF6FF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702A-A4F3-4258-92D9-C169287AB3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8.jpeg"/><Relationship Id="rId7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 (2)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0" y="-37930"/>
            <a:ext cx="9193982" cy="7029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085185"/>
          </a:xfrm>
        </p:spPr>
        <p:txBody>
          <a:bodyPr>
            <a:normAutofit/>
          </a:bodyPr>
          <a:lstStyle/>
          <a:p>
            <a:r>
              <a:rPr lang="ru-RU" b="1" dirty="0" smtClean="0"/>
              <a:t>Решение задач по теме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dirty="0" smtClean="0"/>
              <a:t>«Признаки параллельности </a:t>
            </a:r>
            <a:r>
              <a:rPr lang="ru-RU" sz="4800" b="1" dirty="0" smtClean="0"/>
              <a:t>двух прямых</a:t>
            </a:r>
            <a:r>
              <a:rPr lang="ru-RU" sz="4800" b="1" dirty="0" smtClean="0"/>
              <a:t>»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Урок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геометрии в 7 классе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Подведём итог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1. На уроке мы повторили…</a:t>
            </a:r>
          </a:p>
          <a:p>
            <a:pPr>
              <a:spcBef>
                <a:spcPct val="50000"/>
              </a:spcBef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2.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Испытывал_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затруднялся…</a:t>
            </a: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3. Мне понравилось   …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4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. Во время урока 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чувствовал_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себя :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- комфортно;</a:t>
            </a: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- неуверенно;</a:t>
            </a:r>
          </a:p>
          <a:p>
            <a:pPr algn="ctr">
              <a:lnSpc>
                <a:spcPct val="120000"/>
              </a:lnSpc>
              <a:buFontTx/>
              <a:buChar char="-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превосходно;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-  ……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>
                <a:solidFill>
                  <a:srgbClr val="CC0000"/>
                </a:solidFill>
              </a:rPr>
              <a:t>На каких рисунках изображены параллельные прямые?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827088" y="1916113"/>
            <a:ext cx="2376487" cy="1225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042988" y="2060575"/>
            <a:ext cx="252095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68313" y="24209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А.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771775" y="17002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987675" y="31416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011863" y="1844675"/>
            <a:ext cx="252095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011863" y="2924175"/>
            <a:ext cx="2376487" cy="217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292725" y="2276475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Б.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8101013" y="19161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8172450" y="32845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1403350" y="4581525"/>
            <a:ext cx="1728788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1979613" y="4221163"/>
            <a:ext cx="1655762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1118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В.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195513" y="41497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619250" y="45085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6011863" y="5013325"/>
            <a:ext cx="2592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5940425" y="6092825"/>
            <a:ext cx="2735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7164388" y="45085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5435600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Г.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8388350" y="472440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8388350" y="57340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7092950" y="63087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7164388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738028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7164388" y="52292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V="1">
            <a:off x="7380288" y="5013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Параллельны ли прямые 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77" y="1484784"/>
            <a:ext cx="2029665" cy="201622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352" y="1462513"/>
            <a:ext cx="1268693" cy="19823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860670"/>
            <a:ext cx="3233012" cy="15841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53" y="4077072"/>
            <a:ext cx="2857500" cy="137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13634"/>
            <a:ext cx="2711900" cy="153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Перспектива</a:t>
            </a:r>
            <a:endParaRPr lang="ru-RU" dirty="0"/>
          </a:p>
        </p:txBody>
      </p:sp>
      <p:pic>
        <p:nvPicPr>
          <p:cNvPr id="4" name="Содержимое 3" descr="i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1524000" cy="1428750"/>
          </a:xfrm>
        </p:spPr>
      </p:pic>
      <p:pic>
        <p:nvPicPr>
          <p:cNvPr id="5" name="Рисунок 4" descr="i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566724"/>
            <a:ext cx="1848594" cy="2390423"/>
          </a:xfrm>
          <a:prstGeom prst="rect">
            <a:avLst/>
          </a:prstGeom>
        </p:spPr>
      </p:pic>
      <p:pic>
        <p:nvPicPr>
          <p:cNvPr id="6" name="Рисунок 5" descr="i (1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1486250"/>
            <a:ext cx="1944216" cy="1931340"/>
          </a:xfrm>
          <a:prstGeom prst="rect">
            <a:avLst/>
          </a:prstGeom>
        </p:spPr>
      </p:pic>
      <p:pic>
        <p:nvPicPr>
          <p:cNvPr id="7" name="Рисунок 6" descr="i (19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4365104"/>
            <a:ext cx="2857500" cy="1371600"/>
          </a:xfrm>
          <a:prstGeom prst="rect">
            <a:avLst/>
          </a:prstGeom>
        </p:spPr>
      </p:pic>
      <p:pic>
        <p:nvPicPr>
          <p:cNvPr id="8" name="Рисунок 7" descr="i (17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44207" y="3573016"/>
            <a:ext cx="1705149" cy="2664296"/>
          </a:xfrm>
          <a:prstGeom prst="rect">
            <a:avLst/>
          </a:prstGeom>
        </p:spPr>
      </p:pic>
      <p:pic>
        <p:nvPicPr>
          <p:cNvPr id="9" name="Рисунок 8" descr="i (2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63888" y="4059070"/>
            <a:ext cx="2808312" cy="2106234"/>
          </a:xfrm>
          <a:prstGeom prst="rect">
            <a:avLst/>
          </a:prstGeom>
        </p:spPr>
      </p:pic>
      <p:pic>
        <p:nvPicPr>
          <p:cNvPr id="10" name="Рисунок 9" descr="i (2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1052736"/>
            <a:ext cx="7632848" cy="5630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Определите, есть ли в лесу параллельно растущие деревья?</a:t>
            </a:r>
            <a:endParaRPr lang="ru-RU" dirty="0"/>
          </a:p>
        </p:txBody>
      </p:sp>
      <p:pic>
        <p:nvPicPr>
          <p:cNvPr id="6" name="Содержимое 5" descr="IMG_55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8379" y="1484784"/>
            <a:ext cx="7178093" cy="46413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5431" y="449055"/>
            <a:ext cx="8218488" cy="1785937"/>
          </a:xfrm>
        </p:spPr>
        <p:txBody>
          <a:bodyPr/>
          <a:lstStyle/>
          <a:p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Укажите причину параллельности прямых а и 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, если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987549"/>
            <a:ext cx="4038600" cy="475297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64088" y="2420938"/>
            <a:ext cx="2879725" cy="3168650"/>
          </a:xfrm>
        </p:spPr>
        <p:txBody>
          <a:bodyPr/>
          <a:lstStyle/>
          <a:p>
            <a:pPr marL="533400" indent="-533400">
              <a:buFontTx/>
              <a:buAutoNum type="arabicParenR"/>
            </a:pPr>
            <a:r>
              <a:rPr lang="en-US" dirty="0"/>
              <a:t>1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  </a:t>
            </a:r>
            <a:r>
              <a:rPr lang="en-US" dirty="0"/>
              <a:t>5</a:t>
            </a:r>
          </a:p>
          <a:p>
            <a:pPr marL="533400" indent="-533400">
              <a:buFontTx/>
              <a:buAutoNum type="arabicParenR"/>
            </a:pPr>
            <a:r>
              <a:rPr lang="en-US" dirty="0"/>
              <a:t>1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  </a:t>
            </a:r>
            <a:r>
              <a:rPr lang="en-US" dirty="0"/>
              <a:t>7</a:t>
            </a:r>
          </a:p>
          <a:p>
            <a:pPr marL="533400" indent="-533400">
              <a:buFontTx/>
              <a:buAutoNum type="arabicParenR"/>
            </a:pPr>
            <a:r>
              <a:rPr lang="en-US" dirty="0"/>
              <a:t>4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  </a:t>
            </a:r>
            <a:r>
              <a:rPr lang="en-US" dirty="0"/>
              <a:t>6</a:t>
            </a:r>
          </a:p>
          <a:p>
            <a:pPr marL="533400" indent="-533400">
              <a:buFontTx/>
              <a:buAutoNum type="arabicParenR"/>
            </a:pPr>
            <a:r>
              <a:rPr lang="en-US" dirty="0"/>
              <a:t>2</a:t>
            </a:r>
            <a:r>
              <a:rPr lang="ru-RU" dirty="0"/>
              <a:t> </a:t>
            </a:r>
            <a:r>
              <a:rPr lang="en-US" dirty="0"/>
              <a:t>+</a:t>
            </a:r>
            <a:r>
              <a:rPr lang="ru-RU" dirty="0"/>
              <a:t>   </a:t>
            </a:r>
            <a:r>
              <a:rPr lang="en-US" dirty="0"/>
              <a:t>7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</a:t>
            </a:r>
            <a:r>
              <a:rPr lang="en-US" dirty="0"/>
              <a:t>180</a:t>
            </a:r>
            <a:r>
              <a:rPr lang="ru-RU" baseline="30000" dirty="0"/>
              <a:t>о</a:t>
            </a:r>
            <a:endParaRPr lang="en-US" dirty="0"/>
          </a:p>
          <a:p>
            <a:pPr marL="533400" indent="-533400">
              <a:buFontTx/>
              <a:buAutoNum type="arabicParenR"/>
            </a:pPr>
            <a:r>
              <a:rPr lang="en-US" dirty="0"/>
              <a:t>3</a:t>
            </a:r>
            <a:r>
              <a:rPr lang="ru-RU" dirty="0"/>
              <a:t> </a:t>
            </a:r>
            <a:r>
              <a:rPr lang="en-US" dirty="0"/>
              <a:t>+</a:t>
            </a:r>
            <a:r>
              <a:rPr lang="ru-RU" dirty="0"/>
              <a:t>   </a:t>
            </a:r>
            <a:r>
              <a:rPr lang="en-US" dirty="0"/>
              <a:t>6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</a:t>
            </a:r>
            <a:r>
              <a:rPr lang="en-US" dirty="0"/>
              <a:t>180</a:t>
            </a:r>
            <a:r>
              <a:rPr lang="ru-RU" baseline="30000" dirty="0"/>
              <a:t>о</a:t>
            </a:r>
            <a:endParaRPr lang="en-US" dirty="0"/>
          </a:p>
          <a:p>
            <a:pPr marL="533400" indent="-533400">
              <a:buFontTx/>
              <a:buAutoNum type="arabicParenR"/>
            </a:pPr>
            <a:r>
              <a:rPr lang="en-US" dirty="0"/>
              <a:t>9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  </a:t>
            </a:r>
            <a:r>
              <a:rPr lang="en-US" dirty="0"/>
              <a:t>10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</a:t>
            </a:r>
            <a:r>
              <a:rPr lang="en-US" dirty="0"/>
              <a:t>90</a:t>
            </a:r>
            <a:r>
              <a:rPr lang="ru-RU" baseline="30000" dirty="0"/>
              <a:t>о</a:t>
            </a:r>
            <a:endParaRPr lang="ru-RU" dirty="0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68313" y="3213100"/>
            <a:ext cx="3887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95288" y="5373688"/>
            <a:ext cx="3816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116013" y="2565400"/>
            <a:ext cx="0" cy="3600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700338" y="2708275"/>
            <a:ext cx="1008062" cy="3600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3850" y="285273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50825" y="501332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827088" y="20605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411413" y="24209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042988" y="32131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116013" y="50133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  <a:endParaRPr lang="ru-RU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484438" y="2852738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916238" y="28527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endParaRPr lang="ru-RU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555875" y="321310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916238" y="32131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  <a:endParaRPr lang="ru-RU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3059113" y="494188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  <a:endParaRPr lang="ru-RU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348038" y="49418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  <a:endParaRPr lang="ru-RU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1321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  <a:endParaRPr lang="ru-RU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563938" y="54451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ru-RU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596188" y="1844675"/>
            <a:ext cx="358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 flipH="1">
            <a:off x="5795963" y="2781300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 flipH="1">
            <a:off x="5795963" y="3284538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6" name="Line 42"/>
          <p:cNvSpPr>
            <a:spLocks noChangeShapeType="1"/>
          </p:cNvSpPr>
          <p:nvPr/>
        </p:nvSpPr>
        <p:spPr bwMode="auto">
          <a:xfrm flipH="1">
            <a:off x="5795963" y="3716338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 flipH="1">
            <a:off x="6516688" y="2781300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8" name="Line 44"/>
          <p:cNvSpPr>
            <a:spLocks noChangeShapeType="1"/>
          </p:cNvSpPr>
          <p:nvPr/>
        </p:nvSpPr>
        <p:spPr bwMode="auto">
          <a:xfrm flipH="1">
            <a:off x="6516688" y="3213100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9" name="Line 45"/>
          <p:cNvSpPr>
            <a:spLocks noChangeShapeType="1"/>
          </p:cNvSpPr>
          <p:nvPr/>
        </p:nvSpPr>
        <p:spPr bwMode="auto">
          <a:xfrm flipH="1">
            <a:off x="6516688" y="3716338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 flipH="1">
            <a:off x="6516688" y="4292600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 flipH="1">
            <a:off x="6516688" y="4797425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H="1">
            <a:off x="6516688" y="5300663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>
            <a:off x="5795963" y="5300663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5795963" y="4797425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5" name="Line 51"/>
          <p:cNvSpPr>
            <a:spLocks noChangeShapeType="1"/>
          </p:cNvSpPr>
          <p:nvPr/>
        </p:nvSpPr>
        <p:spPr bwMode="auto">
          <a:xfrm flipH="1">
            <a:off x="5795963" y="4292600"/>
            <a:ext cx="144462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5795963" y="2924175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7" name="Line 53"/>
          <p:cNvSpPr>
            <a:spLocks noChangeShapeType="1"/>
          </p:cNvSpPr>
          <p:nvPr/>
        </p:nvSpPr>
        <p:spPr bwMode="auto">
          <a:xfrm>
            <a:off x="5795963" y="342900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>
            <a:off x="5795963" y="386080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99" name="Line 55"/>
          <p:cNvSpPr>
            <a:spLocks noChangeShapeType="1"/>
          </p:cNvSpPr>
          <p:nvPr/>
        </p:nvSpPr>
        <p:spPr bwMode="auto">
          <a:xfrm>
            <a:off x="5795963" y="4437063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0" name="Line 56"/>
          <p:cNvSpPr>
            <a:spLocks noChangeShapeType="1"/>
          </p:cNvSpPr>
          <p:nvPr/>
        </p:nvSpPr>
        <p:spPr bwMode="auto">
          <a:xfrm>
            <a:off x="5795963" y="4941888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1" name="Line 57"/>
          <p:cNvSpPr>
            <a:spLocks noChangeShapeType="1"/>
          </p:cNvSpPr>
          <p:nvPr/>
        </p:nvSpPr>
        <p:spPr bwMode="auto">
          <a:xfrm>
            <a:off x="5795963" y="5445125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2" name="Line 58"/>
          <p:cNvSpPr>
            <a:spLocks noChangeShapeType="1"/>
          </p:cNvSpPr>
          <p:nvPr/>
        </p:nvSpPr>
        <p:spPr bwMode="auto">
          <a:xfrm>
            <a:off x="6516688" y="5445125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3" name="Line 59"/>
          <p:cNvSpPr>
            <a:spLocks noChangeShapeType="1"/>
          </p:cNvSpPr>
          <p:nvPr/>
        </p:nvSpPr>
        <p:spPr bwMode="auto">
          <a:xfrm>
            <a:off x="6516688" y="4941888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6516688" y="4437063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5" name="Line 61"/>
          <p:cNvSpPr>
            <a:spLocks noChangeShapeType="1"/>
          </p:cNvSpPr>
          <p:nvPr/>
        </p:nvSpPr>
        <p:spPr bwMode="auto">
          <a:xfrm>
            <a:off x="6516688" y="386080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6" name="Line 62"/>
          <p:cNvSpPr>
            <a:spLocks noChangeShapeType="1"/>
          </p:cNvSpPr>
          <p:nvPr/>
        </p:nvSpPr>
        <p:spPr bwMode="auto">
          <a:xfrm>
            <a:off x="6516688" y="3357563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07" name="Line 63"/>
          <p:cNvSpPr>
            <a:spLocks noChangeShapeType="1"/>
          </p:cNvSpPr>
          <p:nvPr/>
        </p:nvSpPr>
        <p:spPr bwMode="auto">
          <a:xfrm>
            <a:off x="6516688" y="2924175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По трём словам восстанови определение или теорему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ru-RU" i="1" dirty="0" smtClean="0"/>
              <a:t>а</a:t>
            </a:r>
            <a:r>
              <a:rPr lang="ru-RU" i="1" dirty="0"/>
              <a:t>) пересечение, секущая, накрест </a:t>
            </a:r>
            <a:r>
              <a:rPr lang="ru-RU" i="1" dirty="0" smtClean="0"/>
              <a:t>лежащие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/>
              <a:t>б) две, прямые, односторонние;</a:t>
            </a:r>
            <a:endParaRPr lang="ru-RU" dirty="0"/>
          </a:p>
          <a:p>
            <a:r>
              <a:rPr lang="ru-RU" i="1" dirty="0"/>
              <a:t>в) соответственные, прямые, параллельны;</a:t>
            </a:r>
            <a:endParaRPr lang="ru-RU" dirty="0"/>
          </a:p>
          <a:p>
            <a:r>
              <a:rPr lang="ru-RU" i="1" dirty="0"/>
              <a:t>г) на плоскости, не пересекаются, параллельными;</a:t>
            </a:r>
            <a:endParaRPr lang="ru-RU" dirty="0"/>
          </a:p>
          <a:p>
            <a:r>
              <a:rPr lang="ru-RU" i="1" dirty="0" err="1"/>
              <a:t>д</a:t>
            </a:r>
            <a:r>
              <a:rPr lang="ru-RU" i="1" dirty="0"/>
              <a:t>) два, на параллельных, отрезка ;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/>
              <a:t>Дан треугольник АВС, стороны АВ и ВС пересечены прямой МК,  О и Р  - точки пересечения</a:t>
            </a:r>
            <a:r>
              <a:rPr lang="ru-RU" sz="3200" b="1" dirty="0"/>
              <a:t>.</a:t>
            </a:r>
          </a:p>
        </p:txBody>
      </p:sp>
      <p:pic>
        <p:nvPicPr>
          <p:cNvPr id="798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17148" y="1700808"/>
            <a:ext cx="4163252" cy="2471142"/>
          </a:xfrm>
          <a:noFill/>
          <a:ln/>
        </p:spPr>
      </p:pic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50800" y="4252913"/>
            <a:ext cx="90439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 dirty="0"/>
              <a:t>Рассмотрим прямые МК и АС, </a:t>
            </a:r>
            <a:r>
              <a:rPr lang="en-US" sz="2000" b="1" dirty="0" err="1"/>
              <a:t>они</a:t>
            </a:r>
            <a:r>
              <a:rPr lang="en-US" sz="2000" b="1" dirty="0"/>
              <a:t> пересечены прямой АВ – </a:t>
            </a:r>
            <a:r>
              <a:rPr lang="ru-RU" sz="2000" b="1" dirty="0"/>
              <a:t>…..</a:t>
            </a:r>
          </a:p>
          <a:p>
            <a:endParaRPr lang="en-US" sz="2000" b="1" dirty="0"/>
          </a:p>
          <a:p>
            <a:r>
              <a:rPr lang="en-US" sz="2000" b="1" dirty="0"/>
              <a:t> &lt;BAC и  &lt;BOP  - ……</a:t>
            </a:r>
            <a:r>
              <a:rPr lang="ru-RU" sz="2000" b="1" dirty="0"/>
              <a:t>при прямых …  и …..  и  секущей……</a:t>
            </a:r>
          </a:p>
          <a:p>
            <a:endParaRPr lang="en-US" sz="2000" b="1" dirty="0"/>
          </a:p>
          <a:p>
            <a:r>
              <a:rPr lang="en-US" sz="2000" b="1" dirty="0"/>
              <a:t>&lt;BCA и    &lt;……   – </a:t>
            </a:r>
            <a:r>
              <a:rPr lang="en-US" sz="2000" b="1" dirty="0" err="1"/>
              <a:t>накрест</a:t>
            </a:r>
            <a:r>
              <a:rPr lang="en-US" sz="2000" b="1" dirty="0"/>
              <a:t> лежащие </a:t>
            </a:r>
            <a:r>
              <a:rPr lang="en-US" sz="2000" b="1" dirty="0" err="1"/>
              <a:t>при</a:t>
            </a:r>
            <a:r>
              <a:rPr lang="en-US" sz="2000" b="1" dirty="0"/>
              <a:t> </a:t>
            </a:r>
            <a:r>
              <a:rPr lang="en-US" sz="2000" b="1" dirty="0" err="1"/>
              <a:t>прямых</a:t>
            </a:r>
            <a:r>
              <a:rPr lang="en-US" sz="2000" b="1" dirty="0"/>
              <a:t> АС и МК и </a:t>
            </a:r>
            <a:r>
              <a:rPr lang="en-US" sz="2000" b="1" dirty="0" err="1"/>
              <a:t>секущей</a:t>
            </a:r>
            <a:r>
              <a:rPr lang="en-US" sz="2000" b="1" dirty="0"/>
              <a:t> …</a:t>
            </a:r>
            <a:endParaRPr lang="ru-RU" sz="2000" b="1" dirty="0"/>
          </a:p>
          <a:p>
            <a:r>
              <a:rPr lang="en-US" sz="2000" b="1" dirty="0"/>
              <a:t>.</a:t>
            </a:r>
          </a:p>
          <a:p>
            <a:r>
              <a:rPr lang="en-US" sz="2000" b="1" dirty="0"/>
              <a:t>&lt;AOP и  &lt;…… - односторонние </a:t>
            </a:r>
            <a:r>
              <a:rPr lang="en-US" sz="2000" b="1" dirty="0" err="1" smtClean="0"/>
              <a:t>при</a:t>
            </a:r>
            <a:r>
              <a:rPr lang="en-US" sz="2000" b="1" dirty="0" smtClean="0"/>
              <a:t> </a:t>
            </a:r>
            <a:r>
              <a:rPr lang="en-US" sz="2000" b="1" dirty="0" err="1"/>
              <a:t>прямых</a:t>
            </a:r>
            <a:r>
              <a:rPr lang="en-US" sz="2000" b="1" dirty="0"/>
              <a:t> ……и …. и </a:t>
            </a:r>
            <a:r>
              <a:rPr lang="en-US" sz="2000" b="1" dirty="0" err="1"/>
              <a:t>секущей</a:t>
            </a:r>
            <a:r>
              <a:rPr lang="en-US" sz="2000" b="1" dirty="0"/>
              <a:t> АВ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готовых чертежах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464" y="1401472"/>
            <a:ext cx="2160240" cy="1775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44287"/>
            <a:ext cx="2935327" cy="2289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49419"/>
            <a:ext cx="1944216" cy="1868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579" y="3597341"/>
            <a:ext cx="2376264" cy="21464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88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269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Решение задач по теме   «Признаки параллельности двух прямых»</vt:lpstr>
      <vt:lpstr>На каких рисунках изображены параллельные прямые?</vt:lpstr>
      <vt:lpstr>Параллельны ли прямые ?</vt:lpstr>
      <vt:lpstr>Перспектива</vt:lpstr>
      <vt:lpstr>Определите, есть ли в лесу параллельно растущие деревья?</vt:lpstr>
      <vt:lpstr>Укажите причину параллельности прямых а и b, если</vt:lpstr>
      <vt:lpstr> По трём словам восстанови определение или теорему : </vt:lpstr>
      <vt:lpstr>Дан треугольник АВС, стороны АВ и ВС пересечены прямой МК,  О и Р  - точки пересечения.</vt:lpstr>
      <vt:lpstr>Задачи на готовых чертежах</vt:lpstr>
      <vt:lpstr>Подведём итог урока.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   «Признаки параллельности прямых»</dc:title>
  <dc:creator>Admin</dc:creator>
  <cp:lastModifiedBy>Симахина М В</cp:lastModifiedBy>
  <cp:revision>24</cp:revision>
  <dcterms:created xsi:type="dcterms:W3CDTF">2015-01-26T16:54:23Z</dcterms:created>
  <dcterms:modified xsi:type="dcterms:W3CDTF">2015-01-27T18:17:40Z</dcterms:modified>
</cp:coreProperties>
</file>